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87" r:id="rId16"/>
    <p:sldId id="288" r:id="rId17"/>
    <p:sldId id="289" r:id="rId18"/>
    <p:sldId id="272" r:id="rId19"/>
    <p:sldId id="273" r:id="rId20"/>
    <p:sldId id="271" r:id="rId21"/>
    <p:sldId id="274" r:id="rId22"/>
    <p:sldId id="275" r:id="rId23"/>
    <p:sldId id="276" r:id="rId24"/>
    <p:sldId id="277" r:id="rId25"/>
    <p:sldId id="278" r:id="rId26"/>
    <p:sldId id="279" r:id="rId27"/>
    <p:sldId id="280" r:id="rId28"/>
    <p:sldId id="290" r:id="rId29"/>
    <p:sldId id="281" r:id="rId30"/>
    <p:sldId id="282" r:id="rId31"/>
    <p:sldId id="28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5"/>
  </p:normalViewPr>
  <p:slideViewPr>
    <p:cSldViewPr snapToGrid="0" snapToObjects="1">
      <p:cViewPr varScale="1">
        <p:scale>
          <a:sx n="105" d="100"/>
          <a:sy n="105"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FFF0EE-A21F-0E49-88F4-622A5A55DC41}" type="datetimeFigureOut">
              <a:rPr lang="en-US" smtClean="0"/>
              <a:t>3/6/18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68C5CC-10E2-844C-989D-1173BFDE6F34}" type="slidenum">
              <a:rPr lang="en-US" smtClean="0"/>
              <a:t>‹#›</a:t>
            </a:fld>
            <a:endParaRPr lang="en-US"/>
          </a:p>
        </p:txBody>
      </p:sp>
    </p:spTree>
    <p:extLst>
      <p:ext uri="{BB962C8B-B14F-4D97-AF65-F5344CB8AC3E}">
        <p14:creationId xmlns:p14="http://schemas.microsoft.com/office/powerpoint/2010/main" val="1374921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86CAC6-4127-C542-91BC-744C62A58CD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10FF3-4892-A046-B443-EF8B12EBF3B0}" type="slidenum">
              <a:rPr lang="en-US" smtClean="0"/>
              <a:t>‹#›</a:t>
            </a:fld>
            <a:endParaRPr lang="en-US"/>
          </a:p>
        </p:txBody>
      </p:sp>
    </p:spTree>
    <p:extLst>
      <p:ext uri="{BB962C8B-B14F-4D97-AF65-F5344CB8AC3E}">
        <p14:creationId xmlns:p14="http://schemas.microsoft.com/office/powerpoint/2010/main" val="2048696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86CAC6-4127-C542-91BC-744C62A58CD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10FF3-4892-A046-B443-EF8B12EBF3B0}" type="slidenum">
              <a:rPr lang="en-US" smtClean="0"/>
              <a:t>‹#›</a:t>
            </a:fld>
            <a:endParaRPr lang="en-US"/>
          </a:p>
        </p:txBody>
      </p:sp>
    </p:spTree>
    <p:extLst>
      <p:ext uri="{BB962C8B-B14F-4D97-AF65-F5344CB8AC3E}">
        <p14:creationId xmlns:p14="http://schemas.microsoft.com/office/powerpoint/2010/main" val="1455664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86CAC6-4127-C542-91BC-744C62A58CD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10FF3-4892-A046-B443-EF8B12EBF3B0}" type="slidenum">
              <a:rPr lang="en-US" smtClean="0"/>
              <a:t>‹#›</a:t>
            </a:fld>
            <a:endParaRPr lang="en-US"/>
          </a:p>
        </p:txBody>
      </p:sp>
    </p:spTree>
    <p:extLst>
      <p:ext uri="{BB962C8B-B14F-4D97-AF65-F5344CB8AC3E}">
        <p14:creationId xmlns:p14="http://schemas.microsoft.com/office/powerpoint/2010/main" val="1216603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86CAC6-4127-C542-91BC-744C62A58CD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10FF3-4892-A046-B443-EF8B12EBF3B0}" type="slidenum">
              <a:rPr lang="en-US" smtClean="0"/>
              <a:t>‹#›</a:t>
            </a:fld>
            <a:endParaRPr lang="en-US"/>
          </a:p>
        </p:txBody>
      </p:sp>
    </p:spTree>
    <p:extLst>
      <p:ext uri="{BB962C8B-B14F-4D97-AF65-F5344CB8AC3E}">
        <p14:creationId xmlns:p14="http://schemas.microsoft.com/office/powerpoint/2010/main" val="183442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86CAC6-4127-C542-91BC-744C62A58CD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10FF3-4892-A046-B443-EF8B12EBF3B0}" type="slidenum">
              <a:rPr lang="en-US" smtClean="0"/>
              <a:t>‹#›</a:t>
            </a:fld>
            <a:endParaRPr lang="en-US"/>
          </a:p>
        </p:txBody>
      </p:sp>
    </p:spTree>
    <p:extLst>
      <p:ext uri="{BB962C8B-B14F-4D97-AF65-F5344CB8AC3E}">
        <p14:creationId xmlns:p14="http://schemas.microsoft.com/office/powerpoint/2010/main" val="193894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86CAC6-4127-C542-91BC-744C62A58CDD}"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10FF3-4892-A046-B443-EF8B12EBF3B0}" type="slidenum">
              <a:rPr lang="en-US" smtClean="0"/>
              <a:t>‹#›</a:t>
            </a:fld>
            <a:endParaRPr lang="en-US"/>
          </a:p>
        </p:txBody>
      </p:sp>
    </p:spTree>
    <p:extLst>
      <p:ext uri="{BB962C8B-B14F-4D97-AF65-F5344CB8AC3E}">
        <p14:creationId xmlns:p14="http://schemas.microsoft.com/office/powerpoint/2010/main" val="2004025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86CAC6-4127-C542-91BC-744C62A58CDD}" type="datetimeFigureOut">
              <a:rPr lang="en-US" smtClean="0"/>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10FF3-4892-A046-B443-EF8B12EBF3B0}" type="slidenum">
              <a:rPr lang="en-US" smtClean="0"/>
              <a:t>‹#›</a:t>
            </a:fld>
            <a:endParaRPr lang="en-US"/>
          </a:p>
        </p:txBody>
      </p:sp>
    </p:spTree>
    <p:extLst>
      <p:ext uri="{BB962C8B-B14F-4D97-AF65-F5344CB8AC3E}">
        <p14:creationId xmlns:p14="http://schemas.microsoft.com/office/powerpoint/2010/main" val="523428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86CAC6-4127-C542-91BC-744C62A58CDD}" type="datetimeFigureOut">
              <a:rPr lang="en-US" smtClean="0"/>
              <a:t>3/6/18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010FF3-4892-A046-B443-EF8B12EBF3B0}" type="slidenum">
              <a:rPr lang="en-US" smtClean="0"/>
              <a:t>‹#›</a:t>
            </a:fld>
            <a:endParaRPr lang="en-US"/>
          </a:p>
        </p:txBody>
      </p:sp>
    </p:spTree>
    <p:extLst>
      <p:ext uri="{BB962C8B-B14F-4D97-AF65-F5344CB8AC3E}">
        <p14:creationId xmlns:p14="http://schemas.microsoft.com/office/powerpoint/2010/main" val="1173243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86CAC6-4127-C542-91BC-744C62A58CDD}" type="datetimeFigureOut">
              <a:rPr lang="en-US" smtClean="0"/>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010FF3-4892-A046-B443-EF8B12EBF3B0}" type="slidenum">
              <a:rPr lang="en-US" smtClean="0"/>
              <a:t>‹#›</a:t>
            </a:fld>
            <a:endParaRPr lang="en-US"/>
          </a:p>
        </p:txBody>
      </p:sp>
    </p:spTree>
    <p:extLst>
      <p:ext uri="{BB962C8B-B14F-4D97-AF65-F5344CB8AC3E}">
        <p14:creationId xmlns:p14="http://schemas.microsoft.com/office/powerpoint/2010/main" val="510842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86CAC6-4127-C542-91BC-744C62A58CDD}"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10FF3-4892-A046-B443-EF8B12EBF3B0}" type="slidenum">
              <a:rPr lang="en-US" smtClean="0"/>
              <a:t>‹#›</a:t>
            </a:fld>
            <a:endParaRPr lang="en-US"/>
          </a:p>
        </p:txBody>
      </p:sp>
    </p:spTree>
    <p:extLst>
      <p:ext uri="{BB962C8B-B14F-4D97-AF65-F5344CB8AC3E}">
        <p14:creationId xmlns:p14="http://schemas.microsoft.com/office/powerpoint/2010/main" val="92898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86CAC6-4127-C542-91BC-744C62A58CDD}"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10FF3-4892-A046-B443-EF8B12EBF3B0}" type="slidenum">
              <a:rPr lang="en-US" smtClean="0"/>
              <a:t>‹#›</a:t>
            </a:fld>
            <a:endParaRPr lang="en-US"/>
          </a:p>
        </p:txBody>
      </p:sp>
    </p:spTree>
    <p:extLst>
      <p:ext uri="{BB962C8B-B14F-4D97-AF65-F5344CB8AC3E}">
        <p14:creationId xmlns:p14="http://schemas.microsoft.com/office/powerpoint/2010/main" val="1276042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6CAC6-4127-C542-91BC-744C62A58CDD}" type="datetimeFigureOut">
              <a:rPr lang="en-US" smtClean="0"/>
              <a:t>3/6/18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10FF3-4892-A046-B443-EF8B12EBF3B0}" type="slidenum">
              <a:rPr lang="en-US" smtClean="0"/>
              <a:t>‹#›</a:t>
            </a:fld>
            <a:endParaRPr lang="en-US"/>
          </a:p>
        </p:txBody>
      </p:sp>
    </p:spTree>
    <p:extLst>
      <p:ext uri="{BB962C8B-B14F-4D97-AF65-F5344CB8AC3E}">
        <p14:creationId xmlns:p14="http://schemas.microsoft.com/office/powerpoint/2010/main" val="929671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4208" y="1328929"/>
            <a:ext cx="9812704" cy="5279136"/>
          </a:xfrm>
          <a:prstGeom prst="rect">
            <a:avLst/>
          </a:prstGeom>
        </p:spPr>
      </p:pic>
    </p:spTree>
    <p:extLst>
      <p:ext uri="{BB962C8B-B14F-4D97-AF65-F5344CB8AC3E}">
        <p14:creationId xmlns:p14="http://schemas.microsoft.com/office/powerpoint/2010/main" val="1265759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0976" y="397655"/>
            <a:ext cx="10338816" cy="6062689"/>
          </a:xfrm>
          <a:prstGeom prst="rect">
            <a:avLst/>
          </a:prstGeom>
        </p:spPr>
      </p:pic>
    </p:spTree>
    <p:extLst>
      <p:ext uri="{BB962C8B-B14F-4D97-AF65-F5344CB8AC3E}">
        <p14:creationId xmlns:p14="http://schemas.microsoft.com/office/powerpoint/2010/main" val="568980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4321" y="256032"/>
            <a:ext cx="9892807" cy="6041136"/>
          </a:xfrm>
          <a:prstGeom prst="rect">
            <a:avLst/>
          </a:prstGeom>
        </p:spPr>
      </p:pic>
      <p:pic>
        <p:nvPicPr>
          <p:cNvPr id="3" name="Picture 2"/>
          <p:cNvPicPr>
            <a:picLocks noChangeAspect="1"/>
          </p:cNvPicPr>
          <p:nvPr/>
        </p:nvPicPr>
        <p:blipFill>
          <a:blip r:embed="rId3"/>
          <a:stretch>
            <a:fillRect/>
          </a:stretch>
        </p:blipFill>
        <p:spPr>
          <a:xfrm>
            <a:off x="1200658" y="5916168"/>
            <a:ext cx="2451100" cy="381000"/>
          </a:xfrm>
          <a:prstGeom prst="rect">
            <a:avLst/>
          </a:prstGeom>
        </p:spPr>
      </p:pic>
    </p:spTree>
    <p:extLst>
      <p:ext uri="{BB962C8B-B14F-4D97-AF65-F5344CB8AC3E}">
        <p14:creationId xmlns:p14="http://schemas.microsoft.com/office/powerpoint/2010/main" val="114549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8512" y="191465"/>
            <a:ext cx="10046208" cy="6392216"/>
          </a:xfrm>
          <a:prstGeom prst="rect">
            <a:avLst/>
          </a:prstGeom>
        </p:spPr>
      </p:pic>
    </p:spTree>
    <p:extLst>
      <p:ext uri="{BB962C8B-B14F-4D97-AF65-F5344CB8AC3E}">
        <p14:creationId xmlns:p14="http://schemas.microsoft.com/office/powerpoint/2010/main" val="1094166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1936" y="984356"/>
            <a:ext cx="10107168" cy="4840520"/>
          </a:xfrm>
          <a:prstGeom prst="rect">
            <a:avLst/>
          </a:prstGeom>
        </p:spPr>
      </p:pic>
    </p:spTree>
    <p:extLst>
      <p:ext uri="{BB962C8B-B14F-4D97-AF65-F5344CB8AC3E}">
        <p14:creationId xmlns:p14="http://schemas.microsoft.com/office/powerpoint/2010/main" val="747425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264" y="321571"/>
            <a:ext cx="9570720" cy="3067806"/>
          </a:xfrm>
          <a:prstGeom prst="rect">
            <a:avLst/>
          </a:prstGeom>
        </p:spPr>
      </p:pic>
      <p:pic>
        <p:nvPicPr>
          <p:cNvPr id="3" name="Picture 2"/>
          <p:cNvPicPr>
            <a:picLocks noChangeAspect="1"/>
          </p:cNvPicPr>
          <p:nvPr/>
        </p:nvPicPr>
        <p:blipFill>
          <a:blip r:embed="rId3"/>
          <a:stretch>
            <a:fillRect/>
          </a:stretch>
        </p:blipFill>
        <p:spPr>
          <a:xfrm>
            <a:off x="1499616" y="3608832"/>
            <a:ext cx="8278368" cy="1292197"/>
          </a:xfrm>
          <a:prstGeom prst="rect">
            <a:avLst/>
          </a:prstGeom>
        </p:spPr>
      </p:pic>
      <p:pic>
        <p:nvPicPr>
          <p:cNvPr id="4" name="Picture 3"/>
          <p:cNvPicPr>
            <a:picLocks noChangeAspect="1"/>
          </p:cNvPicPr>
          <p:nvPr/>
        </p:nvPicPr>
        <p:blipFill>
          <a:blip r:embed="rId4"/>
          <a:stretch>
            <a:fillRect/>
          </a:stretch>
        </p:blipFill>
        <p:spPr>
          <a:xfrm>
            <a:off x="2491994" y="4901029"/>
            <a:ext cx="6968998" cy="1365659"/>
          </a:xfrm>
          <a:prstGeom prst="rect">
            <a:avLst/>
          </a:prstGeom>
        </p:spPr>
      </p:pic>
    </p:spTree>
    <p:extLst>
      <p:ext uri="{BB962C8B-B14F-4D97-AF65-F5344CB8AC3E}">
        <p14:creationId xmlns:p14="http://schemas.microsoft.com/office/powerpoint/2010/main" val="1349266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6992" y="304800"/>
            <a:ext cx="6230112" cy="2595880"/>
          </a:xfrm>
          <a:prstGeom prst="rect">
            <a:avLst/>
          </a:prstGeom>
        </p:spPr>
      </p:pic>
      <p:pic>
        <p:nvPicPr>
          <p:cNvPr id="3" name="Picture 2"/>
          <p:cNvPicPr>
            <a:picLocks noChangeAspect="1"/>
          </p:cNvPicPr>
          <p:nvPr/>
        </p:nvPicPr>
        <p:blipFill>
          <a:blip r:embed="rId3"/>
          <a:stretch>
            <a:fillRect/>
          </a:stretch>
        </p:blipFill>
        <p:spPr>
          <a:xfrm>
            <a:off x="2764514" y="3182113"/>
            <a:ext cx="9237122" cy="3267456"/>
          </a:xfrm>
          <a:prstGeom prst="rect">
            <a:avLst/>
          </a:prstGeom>
        </p:spPr>
      </p:pic>
    </p:spTree>
    <p:extLst>
      <p:ext uri="{BB962C8B-B14F-4D97-AF65-F5344CB8AC3E}">
        <p14:creationId xmlns:p14="http://schemas.microsoft.com/office/powerpoint/2010/main" val="120778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8096" y="341986"/>
            <a:ext cx="9638284" cy="5782970"/>
          </a:xfrm>
          <a:prstGeom prst="rect">
            <a:avLst/>
          </a:prstGeom>
        </p:spPr>
      </p:pic>
    </p:spTree>
    <p:extLst>
      <p:ext uri="{BB962C8B-B14F-4D97-AF65-F5344CB8AC3E}">
        <p14:creationId xmlns:p14="http://schemas.microsoft.com/office/powerpoint/2010/main" val="550320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6049" y="600304"/>
            <a:ext cx="10046208" cy="5708951"/>
          </a:xfrm>
          <a:prstGeom prst="rect">
            <a:avLst/>
          </a:prstGeom>
        </p:spPr>
      </p:pic>
    </p:spTree>
    <p:extLst>
      <p:ext uri="{BB962C8B-B14F-4D97-AF65-F5344CB8AC3E}">
        <p14:creationId xmlns:p14="http://schemas.microsoft.com/office/powerpoint/2010/main" val="27954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9943" y="621792"/>
            <a:ext cx="11146842" cy="5589714"/>
          </a:xfrm>
          <a:prstGeom prst="rect">
            <a:avLst/>
          </a:prstGeom>
        </p:spPr>
      </p:pic>
    </p:spTree>
    <p:extLst>
      <p:ext uri="{BB962C8B-B14F-4D97-AF65-F5344CB8AC3E}">
        <p14:creationId xmlns:p14="http://schemas.microsoft.com/office/powerpoint/2010/main" val="2127980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0560" y="153094"/>
            <a:ext cx="11036858" cy="6436681"/>
          </a:xfrm>
          <a:prstGeom prst="rect">
            <a:avLst/>
          </a:prstGeom>
        </p:spPr>
      </p:pic>
      <p:pic>
        <p:nvPicPr>
          <p:cNvPr id="3" name="Picture 2"/>
          <p:cNvPicPr>
            <a:picLocks noChangeAspect="1"/>
          </p:cNvPicPr>
          <p:nvPr/>
        </p:nvPicPr>
        <p:blipFill>
          <a:blip r:embed="rId3"/>
          <a:stretch>
            <a:fillRect/>
          </a:stretch>
        </p:blipFill>
        <p:spPr>
          <a:xfrm>
            <a:off x="400812" y="5806785"/>
            <a:ext cx="2514600" cy="838200"/>
          </a:xfrm>
          <a:prstGeom prst="rect">
            <a:avLst/>
          </a:prstGeom>
        </p:spPr>
      </p:pic>
      <p:pic>
        <p:nvPicPr>
          <p:cNvPr id="4" name="Picture 3"/>
          <p:cNvPicPr>
            <a:picLocks noChangeAspect="1"/>
          </p:cNvPicPr>
          <p:nvPr/>
        </p:nvPicPr>
        <p:blipFill>
          <a:blip r:embed="rId4"/>
          <a:stretch>
            <a:fillRect/>
          </a:stretch>
        </p:blipFill>
        <p:spPr>
          <a:xfrm>
            <a:off x="2915412" y="6547449"/>
            <a:ext cx="1485900" cy="152400"/>
          </a:xfrm>
          <a:prstGeom prst="rect">
            <a:avLst/>
          </a:prstGeom>
        </p:spPr>
      </p:pic>
    </p:spTree>
    <p:extLst>
      <p:ext uri="{BB962C8B-B14F-4D97-AF65-F5344CB8AC3E}">
        <p14:creationId xmlns:p14="http://schemas.microsoft.com/office/powerpoint/2010/main" val="769992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2752" y="501989"/>
            <a:ext cx="10948416" cy="5854021"/>
          </a:xfrm>
          <a:prstGeom prst="rect">
            <a:avLst/>
          </a:prstGeom>
        </p:spPr>
      </p:pic>
    </p:spTree>
    <p:extLst>
      <p:ext uri="{BB962C8B-B14F-4D97-AF65-F5344CB8AC3E}">
        <p14:creationId xmlns:p14="http://schemas.microsoft.com/office/powerpoint/2010/main" val="1088224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63168" y="612845"/>
            <a:ext cx="9924288" cy="4524315"/>
          </a:xfrm>
          <a:prstGeom prst="rect">
            <a:avLst/>
          </a:prstGeom>
        </p:spPr>
        <p:txBody>
          <a:bodyPr wrap="square">
            <a:spAutoFit/>
          </a:bodyPr>
          <a:lstStyle/>
          <a:p>
            <a:r>
              <a:rPr lang="en-US" dirty="0" smtClean="0"/>
              <a:t>Below are some useful references pertaining to JIT compiler. They mainly explain whatever is described in the lecture with regards to JIT compiler. So, if you are interested you may check them out too. </a:t>
            </a:r>
          </a:p>
          <a:p>
            <a:endParaRPr lang="en-US" dirty="0"/>
          </a:p>
          <a:p>
            <a:pPr marL="342900" indent="-342900">
              <a:buAutoNum type="arabicPeriod"/>
            </a:pPr>
            <a:r>
              <a:rPr lang="en-US" dirty="0" smtClean="0"/>
              <a:t>http://</a:t>
            </a:r>
            <a:r>
              <a:rPr lang="en-US" dirty="0" err="1" smtClean="0"/>
              <a:t>stackoverflow.com</a:t>
            </a:r>
            <a:r>
              <a:rPr lang="en-US" dirty="0" smtClean="0"/>
              <a:t>/questions/3718024/</a:t>
            </a:r>
            <a:r>
              <a:rPr lang="en-US" dirty="0" err="1" smtClean="0"/>
              <a:t>jit</a:t>
            </a:r>
            <a:r>
              <a:rPr lang="en-US" dirty="0" smtClean="0"/>
              <a:t>-vs-interpreters ~ </a:t>
            </a:r>
            <a:r>
              <a:rPr lang="en-US" dirty="0" err="1" smtClean="0"/>
              <a:t>KGhatak's</a:t>
            </a:r>
            <a:r>
              <a:rPr lang="en-US" dirty="0" smtClean="0"/>
              <a:t> answer is excellent in that it explains the difference between Java's normal interpretation &amp; JIT's compilation. Both </a:t>
            </a:r>
            <a:r>
              <a:rPr lang="en-US" dirty="0" err="1" smtClean="0"/>
              <a:t>generatemachine</a:t>
            </a:r>
            <a:r>
              <a:rPr lang="en-US" dirty="0" smtClean="0"/>
              <a:t> code, but JIT's version is optimized. Moreover, a method of block of code that is JIT </a:t>
            </a:r>
            <a:r>
              <a:rPr lang="en-US" dirty="0" err="1" smtClean="0"/>
              <a:t>compiledwill</a:t>
            </a:r>
            <a:r>
              <a:rPr lang="en-US" dirty="0" smtClean="0"/>
              <a:t> not be reinterpreted and will directly use the cached JIT generated machine code </a:t>
            </a:r>
          </a:p>
          <a:p>
            <a:pPr marL="342900" indent="-342900">
              <a:buAutoNum type="arabicPeriod"/>
            </a:pPr>
            <a:endParaRPr lang="en-US" dirty="0" smtClean="0"/>
          </a:p>
          <a:p>
            <a:pPr marL="342900" indent="-342900">
              <a:buAutoNum type="arabicPeriod"/>
            </a:pPr>
            <a:r>
              <a:rPr lang="en-US" dirty="0" smtClean="0"/>
              <a:t>Check out Paul Pacheco's answer https://</a:t>
            </a:r>
            <a:r>
              <a:rPr lang="en-US" dirty="0" err="1" smtClean="0"/>
              <a:t>www.quora.com</a:t>
            </a:r>
            <a:r>
              <a:rPr lang="en-US" dirty="0" smtClean="0"/>
              <a:t>/If-a-JIT-compiler-compiles-the-bytecode-into-machinecode-what-is-the-interpreter-doing-Does-it-simply-run-the-machine-code-Do-JITand-the-interpreter-work-in-parallel </a:t>
            </a:r>
          </a:p>
          <a:p>
            <a:pPr marL="342900" indent="-342900">
              <a:buAutoNum type="arabicPeriod"/>
            </a:pPr>
            <a:endParaRPr lang="en-US" dirty="0" smtClean="0"/>
          </a:p>
          <a:p>
            <a:pPr marL="342900" indent="-342900">
              <a:buAutoNum type="arabicPeriod"/>
            </a:pPr>
            <a:r>
              <a:rPr lang="en-US" dirty="0" smtClean="0"/>
              <a:t>Checkout Vicky Singh's answer https://</a:t>
            </a:r>
            <a:r>
              <a:rPr lang="en-US" dirty="0" err="1" smtClean="0"/>
              <a:t>www.quora.com</a:t>
            </a:r>
            <a:r>
              <a:rPr lang="en-US" dirty="0" smtClean="0"/>
              <a:t>/In-Java-what-exactly-will-the-JVM-interpreter-and-theJIT-compiler-do-with-the-bytecode </a:t>
            </a:r>
          </a:p>
          <a:p>
            <a:pPr marL="342900" indent="-342900">
              <a:buAutoNum type="arabicPeriod"/>
            </a:pPr>
            <a:endParaRPr lang="en-US" dirty="0" smtClean="0"/>
          </a:p>
          <a:p>
            <a:pPr marL="342900" indent="-342900">
              <a:buAutoNum type="arabicPeriod"/>
            </a:pPr>
            <a:r>
              <a:rPr lang="en-US" dirty="0" smtClean="0"/>
              <a:t>http://</a:t>
            </a:r>
            <a:r>
              <a:rPr lang="en-US" dirty="0" err="1" smtClean="0"/>
              <a:t>stackoverflow.com</a:t>
            </a:r>
            <a:r>
              <a:rPr lang="en-US" dirty="0" smtClean="0"/>
              <a:t>/questions/2377273/</a:t>
            </a:r>
            <a:r>
              <a:rPr lang="en-US" dirty="0" err="1" smtClean="0"/>
              <a:t>how-does-an-interpretercompiler-work?lq</a:t>
            </a:r>
            <a:r>
              <a:rPr lang="en-US" dirty="0" smtClean="0"/>
              <a:t>=1 </a:t>
            </a:r>
            <a:endParaRPr lang="en-US" dirty="0"/>
          </a:p>
        </p:txBody>
      </p:sp>
    </p:spTree>
    <p:extLst>
      <p:ext uri="{BB962C8B-B14F-4D97-AF65-F5344CB8AC3E}">
        <p14:creationId xmlns:p14="http://schemas.microsoft.com/office/powerpoint/2010/main" val="1845682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8096" y="501543"/>
            <a:ext cx="10570464" cy="5533498"/>
          </a:xfrm>
          <a:prstGeom prst="rect">
            <a:avLst/>
          </a:prstGeom>
        </p:spPr>
      </p:pic>
    </p:spTree>
    <p:extLst>
      <p:ext uri="{BB962C8B-B14F-4D97-AF65-F5344CB8AC3E}">
        <p14:creationId xmlns:p14="http://schemas.microsoft.com/office/powerpoint/2010/main" val="532936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0016" y="182007"/>
            <a:ext cx="10314432" cy="5950570"/>
          </a:xfrm>
          <a:prstGeom prst="rect">
            <a:avLst/>
          </a:prstGeom>
        </p:spPr>
      </p:pic>
      <p:pic>
        <p:nvPicPr>
          <p:cNvPr id="3" name="Picture 2"/>
          <p:cNvPicPr>
            <a:picLocks noChangeAspect="1"/>
          </p:cNvPicPr>
          <p:nvPr/>
        </p:nvPicPr>
        <p:blipFill>
          <a:blip r:embed="rId3"/>
          <a:stretch>
            <a:fillRect/>
          </a:stretch>
        </p:blipFill>
        <p:spPr>
          <a:xfrm>
            <a:off x="222758" y="5923027"/>
            <a:ext cx="1968500" cy="419100"/>
          </a:xfrm>
          <a:prstGeom prst="rect">
            <a:avLst/>
          </a:prstGeom>
        </p:spPr>
      </p:pic>
    </p:spTree>
    <p:extLst>
      <p:ext uri="{BB962C8B-B14F-4D97-AF65-F5344CB8AC3E}">
        <p14:creationId xmlns:p14="http://schemas.microsoft.com/office/powerpoint/2010/main" val="2050997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5488" y="474708"/>
            <a:ext cx="11119104" cy="5908583"/>
          </a:xfrm>
          <a:prstGeom prst="rect">
            <a:avLst/>
          </a:prstGeom>
        </p:spPr>
      </p:pic>
    </p:spTree>
    <p:extLst>
      <p:ext uri="{BB962C8B-B14F-4D97-AF65-F5344CB8AC3E}">
        <p14:creationId xmlns:p14="http://schemas.microsoft.com/office/powerpoint/2010/main" val="1860544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2752" y="785083"/>
            <a:ext cx="10728960" cy="4652549"/>
          </a:xfrm>
          <a:prstGeom prst="rect">
            <a:avLst/>
          </a:prstGeom>
        </p:spPr>
      </p:pic>
    </p:spTree>
    <p:extLst>
      <p:ext uri="{BB962C8B-B14F-4D97-AF65-F5344CB8AC3E}">
        <p14:creationId xmlns:p14="http://schemas.microsoft.com/office/powerpoint/2010/main" val="660800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4672" y="383024"/>
            <a:ext cx="10338816" cy="4409456"/>
          </a:xfrm>
          <a:prstGeom prst="rect">
            <a:avLst/>
          </a:prstGeom>
        </p:spPr>
      </p:pic>
    </p:spTree>
    <p:extLst>
      <p:ext uri="{BB962C8B-B14F-4D97-AF65-F5344CB8AC3E}">
        <p14:creationId xmlns:p14="http://schemas.microsoft.com/office/powerpoint/2010/main" val="1438115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1550" y="280416"/>
            <a:ext cx="9810339" cy="5986272"/>
          </a:xfrm>
          <a:prstGeom prst="rect">
            <a:avLst/>
          </a:prstGeom>
        </p:spPr>
      </p:pic>
      <p:pic>
        <p:nvPicPr>
          <p:cNvPr id="3" name="Picture 2"/>
          <p:cNvPicPr>
            <a:picLocks noChangeAspect="1"/>
          </p:cNvPicPr>
          <p:nvPr/>
        </p:nvPicPr>
        <p:blipFill>
          <a:blip r:embed="rId3"/>
          <a:stretch>
            <a:fillRect/>
          </a:stretch>
        </p:blipFill>
        <p:spPr>
          <a:xfrm>
            <a:off x="660400" y="5651754"/>
            <a:ext cx="2946400" cy="723900"/>
          </a:xfrm>
          <a:prstGeom prst="rect">
            <a:avLst/>
          </a:prstGeom>
        </p:spPr>
      </p:pic>
    </p:spTree>
    <p:extLst>
      <p:ext uri="{BB962C8B-B14F-4D97-AF65-F5344CB8AC3E}">
        <p14:creationId xmlns:p14="http://schemas.microsoft.com/office/powerpoint/2010/main" val="475685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1248" y="256032"/>
            <a:ext cx="10741152" cy="4524315"/>
          </a:xfrm>
          <a:prstGeom prst="rect">
            <a:avLst/>
          </a:prstGeom>
        </p:spPr>
        <p:txBody>
          <a:bodyPr wrap="square">
            <a:spAutoFit/>
          </a:bodyPr>
          <a:lstStyle/>
          <a:p>
            <a:r>
              <a:rPr lang="en-US" dirty="0" smtClean="0"/>
              <a:t>You can create the directory structure in root directory. Below are specific instructions on Windows and Linux. </a:t>
            </a:r>
          </a:p>
          <a:p>
            <a:r>
              <a:rPr lang="en-US" dirty="0" smtClean="0"/>
              <a:t>Windows: - Open command prompt and go into C:\ drive. </a:t>
            </a:r>
          </a:p>
          <a:p>
            <a:r>
              <a:rPr lang="en-US" dirty="0" smtClean="0"/>
              <a:t>Now, when you open command prompt, if the default directory path is not C:\ and is something else like say C:\dir1\dir2, then type cd.. to move into dir1 and one more cd.. to move into C:\ - In C:\ drive, type below instructions one after another. </a:t>
            </a:r>
          </a:p>
          <a:p>
            <a:r>
              <a:rPr lang="en-US" dirty="0" err="1" smtClean="0"/>
              <a:t>mkdir</a:t>
            </a:r>
            <a:r>
              <a:rPr lang="en-US" dirty="0" smtClean="0"/>
              <a:t> is for creating a directory in the current directory while cd helps you to move into that directory: </a:t>
            </a:r>
          </a:p>
          <a:p>
            <a:r>
              <a:rPr lang="en-US" dirty="0" err="1" smtClean="0"/>
              <a:t>mkdir</a:t>
            </a:r>
            <a:r>
              <a:rPr lang="en-US" dirty="0" smtClean="0"/>
              <a:t> </a:t>
            </a:r>
            <a:r>
              <a:rPr lang="en-US" dirty="0" err="1" smtClean="0"/>
              <a:t>javacourse</a:t>
            </a:r>
            <a:r>
              <a:rPr lang="en-US" dirty="0" smtClean="0"/>
              <a:t> </a:t>
            </a:r>
          </a:p>
          <a:p>
            <a:r>
              <a:rPr lang="en-US" dirty="0" smtClean="0"/>
              <a:t>cd </a:t>
            </a:r>
            <a:r>
              <a:rPr lang="en-US" dirty="0" err="1" smtClean="0"/>
              <a:t>javacourse</a:t>
            </a:r>
            <a:r>
              <a:rPr lang="en-US" dirty="0" smtClean="0"/>
              <a:t> </a:t>
            </a:r>
          </a:p>
          <a:p>
            <a:r>
              <a:rPr lang="en-US" dirty="0" err="1" smtClean="0"/>
              <a:t>mkdir</a:t>
            </a:r>
            <a:r>
              <a:rPr lang="en-US" dirty="0" smtClean="0"/>
              <a:t> </a:t>
            </a:r>
            <a:r>
              <a:rPr lang="en-US" dirty="0" err="1" smtClean="0"/>
              <a:t>src</a:t>
            </a:r>
            <a:r>
              <a:rPr lang="en-US" dirty="0" smtClean="0"/>
              <a:t> </a:t>
            </a:r>
          </a:p>
          <a:p>
            <a:r>
              <a:rPr lang="en-US" dirty="0" smtClean="0"/>
              <a:t>cd </a:t>
            </a:r>
            <a:r>
              <a:rPr lang="en-US" dirty="0" err="1" smtClean="0"/>
              <a:t>src</a:t>
            </a:r>
            <a:r>
              <a:rPr lang="en-US" dirty="0" smtClean="0"/>
              <a:t> </a:t>
            </a:r>
          </a:p>
          <a:p>
            <a:r>
              <a:rPr lang="en-US" dirty="0" err="1" smtClean="0"/>
              <a:t>mkdir</a:t>
            </a:r>
            <a:r>
              <a:rPr lang="en-US" dirty="0" smtClean="0"/>
              <a:t> com </a:t>
            </a:r>
          </a:p>
          <a:p>
            <a:r>
              <a:rPr lang="en-US" dirty="0" smtClean="0"/>
              <a:t>cd com </a:t>
            </a:r>
          </a:p>
          <a:p>
            <a:r>
              <a:rPr lang="en-US" dirty="0" err="1" smtClean="0"/>
              <a:t>mkdir</a:t>
            </a:r>
            <a:r>
              <a:rPr lang="en-US" dirty="0" smtClean="0"/>
              <a:t> training</a:t>
            </a:r>
          </a:p>
          <a:p>
            <a:r>
              <a:rPr lang="en-US" dirty="0" smtClean="0"/>
              <a:t>cd </a:t>
            </a:r>
            <a:r>
              <a:rPr lang="en-US" dirty="0" smtClean="0"/>
              <a:t>training </a:t>
            </a:r>
          </a:p>
          <a:p>
            <a:r>
              <a:rPr lang="en-US" dirty="0" err="1" smtClean="0"/>
              <a:t>mkdir</a:t>
            </a:r>
            <a:r>
              <a:rPr lang="en-US" dirty="0" smtClean="0"/>
              <a:t> basics </a:t>
            </a:r>
          </a:p>
          <a:p>
            <a:r>
              <a:rPr lang="en-US" dirty="0" smtClean="0"/>
              <a:t>cd basics </a:t>
            </a:r>
            <a:endParaRPr lang="en-US" dirty="0"/>
          </a:p>
        </p:txBody>
      </p:sp>
      <p:sp>
        <p:nvSpPr>
          <p:cNvPr id="3" name="Rectangle 2"/>
          <p:cNvSpPr/>
          <p:nvPr/>
        </p:nvSpPr>
        <p:spPr>
          <a:xfrm>
            <a:off x="841248" y="4905863"/>
            <a:ext cx="10619232" cy="646331"/>
          </a:xfrm>
          <a:prstGeom prst="rect">
            <a:avLst/>
          </a:prstGeom>
        </p:spPr>
        <p:txBody>
          <a:bodyPr wrap="square">
            <a:spAutoFit/>
          </a:bodyPr>
          <a:lstStyle/>
          <a:p>
            <a:r>
              <a:rPr lang="en-US" dirty="0" smtClean="0"/>
              <a:t>Linux: Just run below command. </a:t>
            </a:r>
          </a:p>
          <a:p>
            <a:r>
              <a:rPr lang="en-US" dirty="0" err="1" smtClean="0"/>
              <a:t>mkdir</a:t>
            </a:r>
            <a:r>
              <a:rPr lang="en-US" dirty="0" smtClean="0"/>
              <a:t> -p </a:t>
            </a:r>
            <a:r>
              <a:rPr lang="en-US" dirty="0" err="1" smtClean="0"/>
              <a:t>javacourse</a:t>
            </a:r>
            <a:r>
              <a:rPr lang="en-US" dirty="0" smtClean="0"/>
              <a:t>/</a:t>
            </a:r>
            <a:r>
              <a:rPr lang="en-US" dirty="0" err="1" smtClean="0"/>
              <a:t>src</a:t>
            </a:r>
            <a:r>
              <a:rPr lang="en-US" dirty="0" smtClean="0"/>
              <a:t>/com/</a:t>
            </a:r>
            <a:r>
              <a:rPr lang="en-US" dirty="0" smtClean="0"/>
              <a:t>training</a:t>
            </a:r>
            <a:r>
              <a:rPr lang="en-US" dirty="0" smtClean="0"/>
              <a:t>/basics &amp;&amp; cd </a:t>
            </a:r>
            <a:r>
              <a:rPr lang="en-US" dirty="0" smtClean="0"/>
              <a:t>training</a:t>
            </a:r>
            <a:r>
              <a:rPr lang="en-US" dirty="0" smtClean="0"/>
              <a:t>/</a:t>
            </a:r>
            <a:r>
              <a:rPr lang="en-US" dirty="0" err="1" smtClean="0"/>
              <a:t>src</a:t>
            </a:r>
            <a:r>
              <a:rPr lang="en-US" dirty="0" smtClean="0"/>
              <a:t>/com/</a:t>
            </a:r>
            <a:r>
              <a:rPr lang="en-US" dirty="0" smtClean="0"/>
              <a:t>training</a:t>
            </a:r>
            <a:r>
              <a:rPr lang="en-US" dirty="0" smtClean="0"/>
              <a:t>/basics </a:t>
            </a:r>
            <a:endParaRPr lang="en-US" dirty="0"/>
          </a:p>
        </p:txBody>
      </p:sp>
    </p:spTree>
    <p:extLst>
      <p:ext uri="{BB962C8B-B14F-4D97-AF65-F5344CB8AC3E}">
        <p14:creationId xmlns:p14="http://schemas.microsoft.com/office/powerpoint/2010/main" val="1917677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451104"/>
            <a:ext cx="10838688" cy="5218176"/>
          </a:xfrm>
          <a:prstGeom prst="rect">
            <a:avLst/>
          </a:prstGeom>
        </p:spPr>
      </p:pic>
    </p:spTree>
    <p:extLst>
      <p:ext uri="{BB962C8B-B14F-4D97-AF65-F5344CB8AC3E}">
        <p14:creationId xmlns:p14="http://schemas.microsoft.com/office/powerpoint/2010/main" val="1779114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172" y="999744"/>
            <a:ext cx="10538278" cy="4842256"/>
          </a:xfrm>
          <a:prstGeom prst="rect">
            <a:avLst/>
          </a:prstGeom>
        </p:spPr>
      </p:pic>
    </p:spTree>
    <p:extLst>
      <p:ext uri="{BB962C8B-B14F-4D97-AF65-F5344CB8AC3E}">
        <p14:creationId xmlns:p14="http://schemas.microsoft.com/office/powerpoint/2010/main" val="977958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4832" y="841248"/>
            <a:ext cx="6999025" cy="1853184"/>
          </a:xfrm>
          <a:prstGeom prst="rect">
            <a:avLst/>
          </a:prstGeom>
        </p:spPr>
      </p:pic>
      <p:pic>
        <p:nvPicPr>
          <p:cNvPr id="3" name="Picture 2"/>
          <p:cNvPicPr>
            <a:picLocks noChangeAspect="1"/>
          </p:cNvPicPr>
          <p:nvPr/>
        </p:nvPicPr>
        <p:blipFill>
          <a:blip r:embed="rId3"/>
          <a:stretch>
            <a:fillRect/>
          </a:stretch>
        </p:blipFill>
        <p:spPr>
          <a:xfrm>
            <a:off x="2084832" y="3101101"/>
            <a:ext cx="7496861" cy="2299955"/>
          </a:xfrm>
          <a:prstGeom prst="rect">
            <a:avLst/>
          </a:prstGeom>
        </p:spPr>
      </p:pic>
    </p:spTree>
    <p:extLst>
      <p:ext uri="{BB962C8B-B14F-4D97-AF65-F5344CB8AC3E}">
        <p14:creationId xmlns:p14="http://schemas.microsoft.com/office/powerpoint/2010/main" val="2007430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1104" y="214248"/>
            <a:ext cx="11484864" cy="6429503"/>
          </a:xfrm>
          <a:prstGeom prst="rect">
            <a:avLst/>
          </a:prstGeom>
        </p:spPr>
      </p:pic>
    </p:spTree>
    <p:extLst>
      <p:ext uri="{BB962C8B-B14F-4D97-AF65-F5344CB8AC3E}">
        <p14:creationId xmlns:p14="http://schemas.microsoft.com/office/powerpoint/2010/main" val="1853671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3440" y="231400"/>
            <a:ext cx="10546080" cy="6343679"/>
          </a:xfrm>
          <a:prstGeom prst="rect">
            <a:avLst/>
          </a:prstGeom>
        </p:spPr>
      </p:pic>
    </p:spTree>
    <p:extLst>
      <p:ext uri="{BB962C8B-B14F-4D97-AF65-F5344CB8AC3E}">
        <p14:creationId xmlns:p14="http://schemas.microsoft.com/office/powerpoint/2010/main" val="1112860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55520" y="358141"/>
            <a:ext cx="5315712" cy="2799587"/>
          </a:xfrm>
          <a:prstGeom prst="rect">
            <a:avLst/>
          </a:prstGeom>
        </p:spPr>
      </p:pic>
      <p:pic>
        <p:nvPicPr>
          <p:cNvPr id="4" name="Picture 3"/>
          <p:cNvPicPr>
            <a:picLocks noChangeAspect="1"/>
          </p:cNvPicPr>
          <p:nvPr/>
        </p:nvPicPr>
        <p:blipFill>
          <a:blip r:embed="rId3"/>
          <a:stretch>
            <a:fillRect/>
          </a:stretch>
        </p:blipFill>
        <p:spPr>
          <a:xfrm>
            <a:off x="3377184" y="3634329"/>
            <a:ext cx="5608320" cy="2047143"/>
          </a:xfrm>
          <a:prstGeom prst="rect">
            <a:avLst/>
          </a:prstGeom>
        </p:spPr>
      </p:pic>
    </p:spTree>
    <p:extLst>
      <p:ext uri="{BB962C8B-B14F-4D97-AF65-F5344CB8AC3E}">
        <p14:creationId xmlns:p14="http://schemas.microsoft.com/office/powerpoint/2010/main" val="31560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4960" y="1300519"/>
            <a:ext cx="8619744" cy="3769282"/>
          </a:xfrm>
          <a:prstGeom prst="rect">
            <a:avLst/>
          </a:prstGeom>
        </p:spPr>
      </p:pic>
    </p:spTree>
    <p:extLst>
      <p:ext uri="{BB962C8B-B14F-4D97-AF65-F5344CB8AC3E}">
        <p14:creationId xmlns:p14="http://schemas.microsoft.com/office/powerpoint/2010/main" val="74677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4944" y="310343"/>
            <a:ext cx="10741152" cy="6237314"/>
          </a:xfrm>
          <a:prstGeom prst="rect">
            <a:avLst/>
          </a:prstGeom>
        </p:spPr>
      </p:pic>
    </p:spTree>
    <p:extLst>
      <p:ext uri="{BB962C8B-B14F-4D97-AF65-F5344CB8AC3E}">
        <p14:creationId xmlns:p14="http://schemas.microsoft.com/office/powerpoint/2010/main" val="967569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5631" y="0"/>
            <a:ext cx="10314433" cy="6272784"/>
          </a:xfrm>
          <a:prstGeom prst="rect">
            <a:avLst/>
          </a:prstGeom>
        </p:spPr>
      </p:pic>
      <p:pic>
        <p:nvPicPr>
          <p:cNvPr id="3" name="Picture 2"/>
          <p:cNvPicPr>
            <a:picLocks noChangeAspect="1"/>
          </p:cNvPicPr>
          <p:nvPr/>
        </p:nvPicPr>
        <p:blipFill>
          <a:blip r:embed="rId3"/>
          <a:stretch>
            <a:fillRect/>
          </a:stretch>
        </p:blipFill>
        <p:spPr>
          <a:xfrm>
            <a:off x="0" y="5891784"/>
            <a:ext cx="3073400" cy="381000"/>
          </a:xfrm>
          <a:prstGeom prst="rect">
            <a:avLst/>
          </a:prstGeom>
        </p:spPr>
      </p:pic>
    </p:spTree>
    <p:extLst>
      <p:ext uri="{BB962C8B-B14F-4D97-AF65-F5344CB8AC3E}">
        <p14:creationId xmlns:p14="http://schemas.microsoft.com/office/powerpoint/2010/main" val="120032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0288" y="658091"/>
            <a:ext cx="10265664" cy="5541818"/>
          </a:xfrm>
          <a:prstGeom prst="rect">
            <a:avLst/>
          </a:prstGeom>
        </p:spPr>
      </p:pic>
    </p:spTree>
    <p:extLst>
      <p:ext uri="{BB962C8B-B14F-4D97-AF65-F5344CB8AC3E}">
        <p14:creationId xmlns:p14="http://schemas.microsoft.com/office/powerpoint/2010/main" val="442576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1248" y="284747"/>
            <a:ext cx="10143744" cy="6288505"/>
          </a:xfrm>
          <a:prstGeom prst="rect">
            <a:avLst/>
          </a:prstGeom>
        </p:spPr>
      </p:pic>
    </p:spTree>
    <p:extLst>
      <p:ext uri="{BB962C8B-B14F-4D97-AF65-F5344CB8AC3E}">
        <p14:creationId xmlns:p14="http://schemas.microsoft.com/office/powerpoint/2010/main" val="1646391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257</Words>
  <Application>Microsoft Macintosh PowerPoint</Application>
  <PresentationFormat>Widescreen</PresentationFormat>
  <Paragraphs>25</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cp:revision>
  <dcterms:created xsi:type="dcterms:W3CDTF">2018-03-07T01:31:54Z</dcterms:created>
  <dcterms:modified xsi:type="dcterms:W3CDTF">2018-03-07T03:04:20Z</dcterms:modified>
</cp:coreProperties>
</file>